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6"/>
    <p:sldMasterId id="2147483728" r:id="rId7"/>
  </p:sldMasterIdLst>
  <p:notesMasterIdLst>
    <p:notesMasterId r:id="rId27"/>
  </p:notesMasterIdLst>
  <p:sldIdLst>
    <p:sldId id="576" r:id="rId8"/>
    <p:sldId id="501" r:id="rId9"/>
    <p:sldId id="586" r:id="rId10"/>
    <p:sldId id="587" r:id="rId11"/>
    <p:sldId id="588" r:id="rId12"/>
    <p:sldId id="274" r:id="rId13"/>
    <p:sldId id="263" r:id="rId14"/>
    <p:sldId id="267" r:id="rId15"/>
    <p:sldId id="272" r:id="rId16"/>
    <p:sldId id="273" r:id="rId17"/>
    <p:sldId id="277" r:id="rId18"/>
    <p:sldId id="589" r:id="rId19"/>
    <p:sldId id="594" r:id="rId20"/>
    <p:sldId id="290" r:id="rId21"/>
    <p:sldId id="590" r:id="rId22"/>
    <p:sldId id="591" r:id="rId23"/>
    <p:sldId id="592" r:id="rId24"/>
    <p:sldId id="593" r:id="rId25"/>
    <p:sldId id="595" r:id="rId26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864">
          <p15:clr>
            <a:srgbClr val="A4A3A4"/>
          </p15:clr>
        </p15:guide>
        <p15:guide id="3" orient="horz" pos="816">
          <p15:clr>
            <a:srgbClr val="A4A3A4"/>
          </p15:clr>
        </p15:guide>
        <p15:guide id="4" orient="horz" pos="3744">
          <p15:clr>
            <a:srgbClr val="A4A3A4"/>
          </p15:clr>
        </p15:guide>
        <p15:guide id="5" orient="horz" pos="258">
          <p15:clr>
            <a:srgbClr val="A4A3A4"/>
          </p15:clr>
        </p15:guide>
        <p15:guide id="6" pos="2880">
          <p15:clr>
            <a:srgbClr val="A4A3A4"/>
          </p15:clr>
        </p15:guide>
        <p15:guide id="7" pos="288">
          <p15:clr>
            <a:srgbClr val="A4A3A4"/>
          </p15:clr>
        </p15:guide>
        <p15:guide id="8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ma Bluck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D6EF"/>
    <a:srgbClr val="D1DFF2"/>
    <a:srgbClr val="C7D9EE"/>
    <a:srgbClr val="C6D8EE"/>
    <a:srgbClr val="10B2E0"/>
    <a:srgbClr val="FFFF99"/>
    <a:srgbClr val="B90202"/>
    <a:srgbClr val="4DA0D4"/>
    <a:srgbClr val="D00000"/>
    <a:srgbClr val="007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0" autoAdjust="0"/>
    <p:restoredTop sz="91203" autoAdjust="0"/>
  </p:normalViewPr>
  <p:slideViewPr>
    <p:cSldViewPr snapToGrid="0" showGuides="1">
      <p:cViewPr>
        <p:scale>
          <a:sx n="50" d="100"/>
          <a:sy n="50" d="100"/>
        </p:scale>
        <p:origin x="1708" y="204"/>
      </p:cViewPr>
      <p:guideLst>
        <p:guide orient="horz" pos="2160"/>
        <p:guide orient="horz" pos="864"/>
        <p:guide orient="horz" pos="816"/>
        <p:guide orient="horz" pos="3744"/>
        <p:guide orient="horz" pos="258"/>
        <p:guide pos="2880"/>
        <p:guide pos="288"/>
        <p:guide pos="5472"/>
      </p:guideLst>
    </p:cSldViewPr>
  </p:slideViewPr>
  <p:outlineViewPr>
    <p:cViewPr>
      <p:scale>
        <a:sx n="33" d="100"/>
        <a:sy n="33" d="100"/>
      </p:scale>
      <p:origin x="0" y="151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1" d="100"/>
        <a:sy n="71" d="100"/>
      </p:scale>
      <p:origin x="0" y="-6402"/>
    </p:cViewPr>
  </p:sorterViewPr>
  <p:notesViewPr>
    <p:cSldViewPr snapToGrid="0">
      <p:cViewPr varScale="1">
        <p:scale>
          <a:sx n="51" d="100"/>
          <a:sy n="51" d="100"/>
        </p:scale>
        <p:origin x="2928" y="78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na Mihai" userId="ff0e32a3-74a6-4224-8b03-2a1cd6319543" providerId="ADAL" clId="{BA256E60-EE1E-46C4-8056-71F6021ADF4C}"/>
    <pc:docChg chg="modMainMaster">
      <pc:chgData name="Gina Mihai" userId="ff0e32a3-74a6-4224-8b03-2a1cd6319543" providerId="ADAL" clId="{BA256E60-EE1E-46C4-8056-71F6021ADF4C}" dt="2020-06-10T13:16:40.441" v="2" actId="6549"/>
      <pc:docMkLst>
        <pc:docMk/>
      </pc:docMkLst>
      <pc:sldMasterChg chg="modSp mod">
        <pc:chgData name="Gina Mihai" userId="ff0e32a3-74a6-4224-8b03-2a1cd6319543" providerId="ADAL" clId="{BA256E60-EE1E-46C4-8056-71F6021ADF4C}" dt="2020-06-10T13:16:40.441" v="2" actId="6549"/>
        <pc:sldMasterMkLst>
          <pc:docMk/>
          <pc:sldMasterMk cId="510865894" sldId="2147483704"/>
        </pc:sldMasterMkLst>
        <pc:spChg chg="mod">
          <ac:chgData name="Gina Mihai" userId="ff0e32a3-74a6-4224-8b03-2a1cd6319543" providerId="ADAL" clId="{BA256E60-EE1E-46C4-8056-71F6021ADF4C}" dt="2020-06-10T13:16:40.441" v="2" actId="6549"/>
          <ac:spMkLst>
            <pc:docMk/>
            <pc:sldMasterMk cId="510865894" sldId="2147483704"/>
            <ac:spMk id="9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3" tIns="49521" rIns="99043" bIns="4952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3" tIns="49521" rIns="99043" bIns="49521" rtlCol="0"/>
          <a:lstStyle>
            <a:lvl1pPr algn="r">
              <a:defRPr sz="1300"/>
            </a:lvl1pPr>
          </a:lstStyle>
          <a:p>
            <a:fld id="{3D41FB95-A9B9-4B18-9622-01AF6211B2AD}" type="datetimeFigureOut">
              <a:rPr lang="en-US" smtClean="0"/>
              <a:pPr/>
              <a:t>25-Aug-22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3" tIns="49521" rIns="99043" bIns="4952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9043" tIns="49521" rIns="99043" bIns="4952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1731"/>
          </a:xfrm>
          <a:prstGeom prst="rect">
            <a:avLst/>
          </a:prstGeom>
        </p:spPr>
        <p:txBody>
          <a:bodyPr vert="horz" lIns="99043" tIns="49521" rIns="99043" bIns="4952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</p:spPr>
        <p:txBody>
          <a:bodyPr vert="horz" lIns="99043" tIns="49521" rIns="99043" bIns="49521" rtlCol="0" anchor="b"/>
          <a:lstStyle>
            <a:lvl1pPr algn="r">
              <a:defRPr sz="1300"/>
            </a:lvl1pPr>
          </a:lstStyle>
          <a:p>
            <a:fld id="{B1D41364-15E5-4D19-9F44-7E52E8E6B6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2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021446" y="9721271"/>
            <a:ext cx="3073008" cy="50810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7488" tIns="50694" rIns="97488" bIns="50694" anchor="b" anchorCtr="0" compatLnSpc="1"/>
          <a:lstStyle/>
          <a:p>
            <a:pPr algn="r">
              <a:tabLst>
                <a:tab pos="0" algn="l"/>
                <a:tab pos="486269" algn="l"/>
                <a:tab pos="972929" algn="l"/>
                <a:tab pos="1459590" algn="l"/>
                <a:tab pos="1946250" algn="l"/>
                <a:tab pos="2432911" algn="l"/>
                <a:tab pos="2919571" algn="l"/>
                <a:tab pos="3406231" algn="l"/>
                <a:tab pos="3892891" algn="l"/>
                <a:tab pos="4379550" algn="l"/>
                <a:tab pos="4866211" algn="l"/>
                <a:tab pos="5352870" algn="l"/>
                <a:tab pos="5839531" algn="l"/>
                <a:tab pos="6326191" algn="l"/>
                <a:tab pos="6812851" algn="l"/>
                <a:tab pos="7299511" algn="l"/>
                <a:tab pos="7786172" algn="l"/>
                <a:tab pos="8272832" algn="l"/>
                <a:tab pos="8759491" algn="l"/>
                <a:tab pos="9246152" algn="l"/>
                <a:tab pos="9732812" algn="l"/>
              </a:tabLst>
            </a:pPr>
            <a:fld id="{9F8E32D4-6FA5-42E2-967B-D2FD4B4B4CCB}" type="slidenum">
              <a:rPr>
                <a:solidFill>
                  <a:prstClr val="black"/>
                </a:solidFill>
              </a:rPr>
              <a:pPr algn="r">
                <a:tabLst>
                  <a:tab pos="0" algn="l"/>
                  <a:tab pos="486269" algn="l"/>
                  <a:tab pos="972929" algn="l"/>
                  <a:tab pos="1459590" algn="l"/>
                  <a:tab pos="1946250" algn="l"/>
                  <a:tab pos="2432911" algn="l"/>
                  <a:tab pos="2919571" algn="l"/>
                  <a:tab pos="3406231" algn="l"/>
                  <a:tab pos="3892891" algn="l"/>
                  <a:tab pos="4379550" algn="l"/>
                  <a:tab pos="4866211" algn="l"/>
                  <a:tab pos="5352870" algn="l"/>
                  <a:tab pos="5839531" algn="l"/>
                  <a:tab pos="6326191" algn="l"/>
                  <a:tab pos="6812851" algn="l"/>
                  <a:tab pos="7299511" algn="l"/>
                  <a:tab pos="7786172" algn="l"/>
                  <a:tab pos="8272832" algn="l"/>
                  <a:tab pos="8759491" algn="l"/>
                  <a:tab pos="9246152" algn="l"/>
                  <a:tab pos="9732812" algn="l"/>
                </a:tabLst>
              </a:pPr>
              <a:t>1</a:t>
            </a:fld>
            <a:endParaRPr lang="fr-FR" sz="1300">
              <a:solidFill>
                <a:srgbClr val="000000"/>
              </a:solidFill>
              <a:latin typeface="Arial" pitchFamily="18"/>
              <a:ea typeface="ヒラギノ角ゴ ProN W3" pitchFamily="2"/>
              <a:cs typeface="ヒラギノ角ゴ ProN W3" pitchFamily="2"/>
            </a:endParaRPr>
          </a:p>
        </p:txBody>
      </p:sp>
      <p:sp>
        <p:nvSpPr>
          <p:cNvPr id="3" name="Slide Image Placeholder 2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709558" y="4861038"/>
            <a:ext cx="5674594" cy="284675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788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021446" y="9721271"/>
            <a:ext cx="3073008" cy="50810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7488" tIns="50694" rIns="97488" bIns="50694" anchor="b" anchorCtr="0" compatLnSpc="1"/>
          <a:lstStyle/>
          <a:p>
            <a:pPr algn="r">
              <a:tabLst>
                <a:tab pos="0" algn="l"/>
                <a:tab pos="486269" algn="l"/>
                <a:tab pos="972929" algn="l"/>
                <a:tab pos="1459590" algn="l"/>
                <a:tab pos="1946250" algn="l"/>
                <a:tab pos="2432911" algn="l"/>
                <a:tab pos="2919571" algn="l"/>
                <a:tab pos="3406231" algn="l"/>
                <a:tab pos="3892891" algn="l"/>
                <a:tab pos="4379550" algn="l"/>
                <a:tab pos="4866211" algn="l"/>
                <a:tab pos="5352870" algn="l"/>
                <a:tab pos="5839531" algn="l"/>
                <a:tab pos="6326191" algn="l"/>
                <a:tab pos="6812851" algn="l"/>
                <a:tab pos="7299511" algn="l"/>
                <a:tab pos="7786172" algn="l"/>
                <a:tab pos="8272832" algn="l"/>
                <a:tab pos="8759491" algn="l"/>
                <a:tab pos="9246152" algn="l"/>
                <a:tab pos="9732812" algn="l"/>
              </a:tabLst>
            </a:pPr>
            <a:fld id="{648869C9-F639-4278-BC92-3DF2A40AC7BA}" type="slidenum">
              <a:rPr>
                <a:solidFill>
                  <a:prstClr val="black"/>
                </a:solidFill>
              </a:rPr>
              <a:pPr algn="r">
                <a:tabLst>
                  <a:tab pos="0" algn="l"/>
                  <a:tab pos="486269" algn="l"/>
                  <a:tab pos="972929" algn="l"/>
                  <a:tab pos="1459590" algn="l"/>
                  <a:tab pos="1946250" algn="l"/>
                  <a:tab pos="2432911" algn="l"/>
                  <a:tab pos="2919571" algn="l"/>
                  <a:tab pos="3406231" algn="l"/>
                  <a:tab pos="3892891" algn="l"/>
                  <a:tab pos="4379550" algn="l"/>
                  <a:tab pos="4866211" algn="l"/>
                  <a:tab pos="5352870" algn="l"/>
                  <a:tab pos="5839531" algn="l"/>
                  <a:tab pos="6326191" algn="l"/>
                  <a:tab pos="6812851" algn="l"/>
                  <a:tab pos="7299511" algn="l"/>
                  <a:tab pos="7786172" algn="l"/>
                  <a:tab pos="8272832" algn="l"/>
                  <a:tab pos="8759491" algn="l"/>
                  <a:tab pos="9246152" algn="l"/>
                  <a:tab pos="9732812" algn="l"/>
                </a:tabLst>
              </a:pPr>
              <a:t>2</a:t>
            </a:fld>
            <a:endParaRPr lang="fr-FR" sz="1300">
              <a:solidFill>
                <a:srgbClr val="000000"/>
              </a:solidFill>
              <a:latin typeface="Arial" pitchFamily="18"/>
              <a:ea typeface="ヒラギノ角ゴ ProN W3" pitchFamily="2"/>
              <a:cs typeface="ヒラギノ角ゴ ProN W3" pitchFamily="2"/>
            </a:endParaRPr>
          </a:p>
        </p:txBody>
      </p:sp>
      <p:sp>
        <p:nvSpPr>
          <p:cNvPr id="3" name="Slide Image Placeholder 2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709558" y="4861038"/>
            <a:ext cx="5674594" cy="284675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GB" kern="1200"/>
          </a:p>
        </p:txBody>
      </p:sp>
    </p:spTree>
    <p:extLst>
      <p:ext uri="{BB962C8B-B14F-4D97-AF65-F5344CB8AC3E}">
        <p14:creationId xmlns:p14="http://schemas.microsoft.com/office/powerpoint/2010/main" val="230391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:notes"/>
          <p:cNvSpPr txBox="1">
            <a:spLocks noGrp="1"/>
          </p:cNvSpPr>
          <p:nvPr>
            <p:ph type="body" idx="1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:notes"/>
          <p:cNvSpPr txBox="1">
            <a:spLocks noGrp="1"/>
          </p:cNvSpPr>
          <p:nvPr>
            <p:ph type="body" idx="1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:notes"/>
          <p:cNvSpPr txBox="1">
            <a:spLocks noGrp="1"/>
          </p:cNvSpPr>
          <p:nvPr>
            <p:ph type="body" idx="1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:notes"/>
          <p:cNvSpPr txBox="1">
            <a:spLocks noGrp="1"/>
          </p:cNvSpPr>
          <p:nvPr>
            <p:ph type="body" idx="1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:notes"/>
          <p:cNvSpPr txBox="1">
            <a:spLocks noGrp="1"/>
          </p:cNvSpPr>
          <p:nvPr>
            <p:ph type="body" idx="1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:notes"/>
          <p:cNvSpPr txBox="1">
            <a:spLocks noGrp="1"/>
          </p:cNvSpPr>
          <p:nvPr>
            <p:ph type="body" idx="1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40:notes"/>
          <p:cNvSpPr txBox="1">
            <a:spLocks noGrp="1"/>
          </p:cNvSpPr>
          <p:nvPr>
            <p:ph type="body" idx="1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0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203061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629206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44" y="5481400"/>
            <a:ext cx="1586433" cy="6392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Placeholder 6"/>
          <p:cNvSpPr txBox="1">
            <a:spLocks noGrp="1"/>
          </p:cNvSpPr>
          <p:nvPr>
            <p:ph type="title"/>
          </p:nvPr>
        </p:nvSpPr>
        <p:spPr>
          <a:xfrm>
            <a:off x="456839" y="272520"/>
            <a:ext cx="8226360" cy="1141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  <p:sp>
        <p:nvSpPr>
          <p:cNvPr id="8" name="Text Placeholder 7"/>
          <p:cNvSpPr txBox="1">
            <a:spLocks noGrp="1"/>
          </p:cNvSpPr>
          <p:nvPr>
            <p:ph type="body" idx="1"/>
          </p:nvPr>
        </p:nvSpPr>
        <p:spPr>
          <a:xfrm>
            <a:off x="456839" y="1604880"/>
            <a:ext cx="8226360" cy="45234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 anchorCtr="0" compatLnSpc="1"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SimSun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SimSun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SimSun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SimSun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SimSun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SimSun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SimSun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SimSun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SimSun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SimSun" pitchFamily="2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5519054"/>
            <a:ext cx="977220" cy="667140"/>
          </a:xfrm>
          <a:prstGeom prst="rect">
            <a:avLst/>
          </a:prstGeom>
        </p:spPr>
      </p:pic>
      <p:sp>
        <p:nvSpPr>
          <p:cNvPr id="9" name="Text Box 2"/>
          <p:cNvSpPr txBox="1">
            <a:spLocks noChangeArrowheads="1"/>
          </p:cNvSpPr>
          <p:nvPr userDrawn="1"/>
        </p:nvSpPr>
        <p:spPr bwMode="auto">
          <a:xfrm>
            <a:off x="767443" y="5481400"/>
            <a:ext cx="4065814" cy="92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GB" sz="900" dirty="0">
                <a:solidFill>
                  <a:srgbClr val="80808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Scientix has received funding from the European Union’s H2020 research and innovation programme – project Scientix 4 (Grant Agreement N. 101000063), coordinated by European </a:t>
            </a:r>
            <a:r>
              <a:rPr lang="en-GB" sz="900" dirty="0" err="1">
                <a:solidFill>
                  <a:srgbClr val="80808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Schoolnet</a:t>
            </a:r>
            <a:r>
              <a:rPr lang="en-GB" sz="900" dirty="0">
                <a:solidFill>
                  <a:srgbClr val="80808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(EUN). The content of the presentation is the sole responsibility of the presenter and it does not represent the opinion of the European Commission (EC)</a:t>
            </a:r>
            <a:r>
              <a:rPr lang="en-GB" sz="900" baseline="0" dirty="0">
                <a:solidFill>
                  <a:srgbClr val="80808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nor European </a:t>
            </a:r>
            <a:r>
              <a:rPr lang="en-GB" sz="900" baseline="0" dirty="0" err="1">
                <a:solidFill>
                  <a:srgbClr val="80808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Schoolnet</a:t>
            </a:r>
            <a:r>
              <a:rPr lang="en-GB" sz="900" baseline="0" dirty="0">
                <a:solidFill>
                  <a:srgbClr val="80808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(EUN) </a:t>
            </a:r>
            <a:r>
              <a:rPr lang="en-GB" sz="900" dirty="0">
                <a:solidFill>
                  <a:srgbClr val="80808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and neither the EC nor EUN are responsible for any use that might be made of information contained.</a:t>
            </a:r>
            <a:endParaRPr lang="en-IE" sz="1100" dirty="0">
              <a:solidFill>
                <a:srgbClr val="80808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492" y="1076049"/>
            <a:ext cx="3179707" cy="166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6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en-GB" sz="4400" b="0" i="0" u="none" strike="noStrike" baseline="0">
          <a:ln>
            <a:noFill/>
          </a:ln>
          <a:solidFill>
            <a:srgbClr val="000000"/>
          </a:solidFill>
          <a:latin typeface="Calibri" pitchFamily="34"/>
          <a:ea typeface="SimSun" pitchFamily="2"/>
        </a:defRPr>
      </a:lvl1pPr>
    </p:titleStyle>
    <p:bodyStyle>
      <a:lvl1pPr marL="342720" marR="0" indent="-342720" algn="l" rtl="0" hangingPunct="0">
        <a:lnSpc>
          <a:spcPct val="100000"/>
        </a:lnSpc>
        <a:spcBef>
          <a:spcPts val="799"/>
        </a:spcBef>
        <a:spcAft>
          <a:spcPts val="0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en-GB" sz="3200" b="0" i="0" u="none" strike="noStrike" baseline="0">
          <a:ln>
            <a:noFill/>
          </a:ln>
          <a:solidFill>
            <a:srgbClr val="000000"/>
          </a:solidFill>
          <a:latin typeface="Calibri" pitchFamily="34"/>
          <a:ea typeface="SimSun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85440" y="380880"/>
            <a:ext cx="7767720" cy="1595880"/>
          </a:xfrm>
          <a:prstGeom prst="rect">
            <a:avLst/>
          </a:prstGeom>
          <a:noFill/>
          <a:ln>
            <a:noFill/>
          </a:ln>
        </p:spPr>
        <p:txBody>
          <a:bodyPr vert="horz" lIns="50760" tIns="50760" rIns="90000" bIns="5076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85440" y="1981080"/>
            <a:ext cx="7767720" cy="4872600"/>
          </a:xfrm>
          <a:prstGeom prst="rect">
            <a:avLst/>
          </a:prstGeom>
          <a:noFill/>
          <a:ln>
            <a:noFill/>
          </a:ln>
        </p:spPr>
        <p:txBody>
          <a:bodyPr vert="horz" lIns="50760" tIns="50760" rIns="90000" bIns="50760" anchor="t" anchorCtr="0" compatLnSpc="1"/>
          <a:lstStyle>
            <a:def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32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32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28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4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reeform 5"/>
          <p:cNvSpPr/>
          <p:nvPr/>
        </p:nvSpPr>
        <p:spPr>
          <a:xfrm>
            <a:off x="3563820" y="6026000"/>
            <a:ext cx="4824360" cy="43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1"/>
          <a:lstStyle/>
          <a:p>
            <a:pPr algn="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100" dirty="0">
                <a:solidFill>
                  <a:srgbClr val="5096D0"/>
                </a:solidFill>
                <a:latin typeface="Times New Roman" pitchFamily="18"/>
                <a:ea typeface="ヒラギノ角ゴ ProN W3" pitchFamily="2"/>
                <a:cs typeface="ヒラギノ角ゴ ProN W3" pitchFamily="2"/>
              </a:rPr>
              <a:t>&lt;&lt;Presentation title&gt;&gt;| </a:t>
            </a:r>
            <a:r>
              <a:rPr lang="en-GB" sz="1100" dirty="0">
                <a:solidFill>
                  <a:srgbClr val="5096D0"/>
                </a:solidFill>
                <a:latin typeface="Times New Roman" pitchFamily="18"/>
                <a:ea typeface="ヒラギノ角ゴ ProN W3" pitchFamily="2"/>
                <a:cs typeface="ヒラギノ角ゴ ProN W3" pitchFamily="2"/>
              </a:rPr>
              <a:t>&lt;&lt;Speaker name&gt;&gt;</a:t>
            </a:r>
            <a:endParaRPr lang="en-US" sz="1100" dirty="0">
              <a:solidFill>
                <a:srgbClr val="5096D0"/>
              </a:solidFill>
              <a:latin typeface="Times New Roman" pitchFamily="18"/>
              <a:ea typeface="ヒラギノ角ゴ ProN W3" pitchFamily="2"/>
              <a:cs typeface="ヒラギノ角ゴ ProN W3" pitchFamily="2"/>
            </a:endParaRPr>
          </a:p>
          <a:p>
            <a:pPr algn="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100" dirty="0">
                <a:solidFill>
                  <a:srgbClr val="5096D0"/>
                </a:solidFill>
                <a:latin typeface="Times New Roman" pitchFamily="18"/>
                <a:ea typeface="ヒラギノ角ゴ ProN W3" pitchFamily="2"/>
                <a:cs typeface="ヒラギノ角ゴ ProN W3" pitchFamily="2"/>
              </a:rPr>
              <a:t>&lt;&lt;Date&gt;&gt; | &lt;&lt;City&gt;&gt;</a:t>
            </a:r>
          </a:p>
          <a:p>
            <a:pPr algn="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100" dirty="0">
                <a:solidFill>
                  <a:srgbClr val="5096D0"/>
                </a:solidFill>
                <a:latin typeface="Times New Roman" pitchFamily="18"/>
                <a:ea typeface="ヒラギノ角ゴ ProN W3" pitchFamily="2"/>
                <a:cs typeface="ヒラギノ角ゴ ProN W3" pitchFamily="2"/>
              </a:rPr>
              <a:t>&lt;&lt;Name of event&gt;&gt;</a:t>
            </a:r>
          </a:p>
        </p:txBody>
      </p:sp>
      <p:sp>
        <p:nvSpPr>
          <p:cNvPr id="7" name="Freeform 6"/>
          <p:cNvSpPr/>
          <p:nvPr/>
        </p:nvSpPr>
        <p:spPr>
          <a:xfrm>
            <a:off x="7884900" y="6542040"/>
            <a:ext cx="503280" cy="285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1"/>
          <a:lstStyle/>
          <a:p>
            <a:pPr algn="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501BAFDD-8BED-4A7E-8A1F-C3EA4DA7459F}" type="slidenum">
              <a:rPr sz="1200">
                <a:solidFill>
                  <a:srgbClr val="4DA0D4"/>
                </a:solidFill>
              </a:rPr>
              <a:pPr algn="r"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t>‹#›</a:t>
            </a:fld>
            <a:endParaRPr lang="en-US" sz="1100" dirty="0">
              <a:solidFill>
                <a:srgbClr val="4DA0D4"/>
              </a:solidFill>
              <a:latin typeface="Arial" pitchFamily="18"/>
              <a:ea typeface="ヒラギノ角ゴ ProN W3" pitchFamily="2"/>
              <a:cs typeface="ヒラギノ角ゴ ProN W3" pitchFamily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85605" y="162181"/>
            <a:ext cx="1152360" cy="4330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oup 17"/>
          <p:cNvGrpSpPr/>
          <p:nvPr userDrawn="1"/>
        </p:nvGrpSpPr>
        <p:grpSpPr>
          <a:xfrm>
            <a:off x="297242" y="6009136"/>
            <a:ext cx="1976059" cy="508320"/>
            <a:chOff x="297242" y="6009136"/>
            <a:chExt cx="1976059" cy="508320"/>
          </a:xfrm>
        </p:grpSpPr>
        <p:sp>
          <p:nvSpPr>
            <p:cNvPr id="17" name="Rectangle 16"/>
            <p:cNvSpPr/>
            <p:nvPr userDrawn="1"/>
          </p:nvSpPr>
          <p:spPr>
            <a:xfrm>
              <a:off x="1191732" y="6013456"/>
              <a:ext cx="1081568" cy="504000"/>
            </a:xfrm>
            <a:prstGeom prst="rect">
              <a:avLst/>
            </a:prstGeom>
            <a:solidFill>
              <a:srgbClr val="C2D6E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9833" y="6009136"/>
              <a:ext cx="1043468" cy="4552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242" y="6013457"/>
              <a:ext cx="714575" cy="487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8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marL="0" marR="0" indent="0" algn="l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en-GB" sz="3600" b="0" i="0" u="none" strike="noStrike" kern="1200" baseline="0">
          <a:ln>
            <a:noFill/>
          </a:ln>
          <a:solidFill>
            <a:srgbClr val="011D33"/>
          </a:solidFill>
          <a:latin typeface="Arial Bold" pitchFamily="18"/>
        </a:defRPr>
      </a:lvl1pPr>
    </p:titleStyle>
    <p:bodyStyle>
      <a:lvl1pPr marL="342720" marR="0" indent="-342720" algn="l" rtl="0" hangingPunct="0">
        <a:lnSpc>
          <a:spcPct val="100000"/>
        </a:lnSpc>
        <a:spcBef>
          <a:spcPts val="697"/>
        </a:spcBef>
        <a:spcAft>
          <a:spcPts val="0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en-GB" sz="3200" b="0" i="0" u="none" strike="noStrike" kern="1200" baseline="0">
          <a:ln>
            <a:noFill/>
          </a:ln>
          <a:solidFill>
            <a:srgbClr val="646464"/>
          </a:solidFill>
          <a:latin typeface="Arial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700096999?h=d5f6931653&amp;app_id=12296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twitter.com/scientix_eu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2lXJ8-Yksg?feature=oembed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2709728"/>
            <a:ext cx="8243999" cy="1692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marL="342720" indent="-338040" algn="r">
              <a:spcBef>
                <a:spcPts val="899"/>
              </a:spcBef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en-GB" sz="4000" b="1" dirty="0">
                <a:solidFill>
                  <a:schemeClr val="tx2"/>
                </a:solidFill>
                <a:latin typeface="Arial" pitchFamily="18"/>
                <a:ea typeface="Arial" pitchFamily="2"/>
                <a:cs typeface="Arial" pitchFamily="2"/>
              </a:rPr>
              <a:t>Scientix, the community for science education in Europe</a:t>
            </a:r>
            <a:endParaRPr lang="en-GB" sz="2800" b="1" dirty="0">
              <a:solidFill>
                <a:srgbClr val="00B0F0"/>
              </a:solidFill>
              <a:latin typeface="Arial" pitchFamily="18"/>
              <a:ea typeface="Arial" pitchFamily="2"/>
              <a:cs typeface="Arial" pitchFamily="2"/>
            </a:endParaRPr>
          </a:p>
          <a:p>
            <a:pPr marL="342720" indent="-338040" algn="r">
              <a:spcBef>
                <a:spcPts val="899"/>
              </a:spcBef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endParaRPr lang="en-IE" sz="3200" b="1" dirty="0">
              <a:solidFill>
                <a:srgbClr val="10B2E0"/>
              </a:solidFill>
              <a:latin typeface="Arial" pitchFamily="18"/>
              <a:ea typeface="Arial" pitchFamily="2"/>
              <a:cs typeface="Arial" pitchFamily="2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268360" y="3789360"/>
            <a:ext cx="5975640" cy="64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200">
              <a:solidFill>
                <a:srgbClr val="FFFFFF"/>
              </a:solidFill>
              <a:latin typeface="Arial" pitchFamily="18"/>
              <a:ea typeface="SimSun" pitchFamily="2"/>
              <a:cs typeface="SimSun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62307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2391" y="434897"/>
            <a:ext cx="7571676" cy="442703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C34B162-09D3-7011-7DAB-3EEA3801940F}"/>
              </a:ext>
            </a:extLst>
          </p:cNvPr>
          <p:cNvSpPr/>
          <p:nvPr/>
        </p:nvSpPr>
        <p:spPr>
          <a:xfrm>
            <a:off x="5820937" y="5843239"/>
            <a:ext cx="2687443" cy="669073"/>
          </a:xfrm>
          <a:prstGeom prst="rect">
            <a:avLst/>
          </a:prstGeom>
          <a:solidFill>
            <a:srgbClr val="D1D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893" y="345688"/>
            <a:ext cx="7631920" cy="429837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27F5F17-2C3A-2220-8E6F-01129B06CE19}"/>
              </a:ext>
            </a:extLst>
          </p:cNvPr>
          <p:cNvSpPr/>
          <p:nvPr/>
        </p:nvSpPr>
        <p:spPr>
          <a:xfrm>
            <a:off x="5820937" y="5843239"/>
            <a:ext cx="2687443" cy="669073"/>
          </a:xfrm>
          <a:prstGeom prst="rect">
            <a:avLst/>
          </a:prstGeom>
          <a:solidFill>
            <a:srgbClr val="D1D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057A6F-3F3D-7D33-DCF8-9CFE3B591F6C}"/>
              </a:ext>
            </a:extLst>
          </p:cNvPr>
          <p:cNvSpPr/>
          <p:nvPr/>
        </p:nvSpPr>
        <p:spPr>
          <a:xfrm>
            <a:off x="5820937" y="5843239"/>
            <a:ext cx="2687443" cy="669073"/>
          </a:xfrm>
          <a:prstGeom prst="rect">
            <a:avLst/>
          </a:prstGeom>
          <a:solidFill>
            <a:srgbClr val="D1D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">
            <a:extLst>
              <a:ext uri="{FF2B5EF4-FFF2-40B4-BE49-F238E27FC236}">
                <a16:creationId xmlns:a16="http://schemas.microsoft.com/office/drawing/2014/main" id="{87550835-493F-AE32-F23B-FD0AF1B33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9" y="711184"/>
            <a:ext cx="8710261" cy="4536685"/>
          </a:xfrm>
          <a:prstGeom prst="rect">
            <a:avLst/>
          </a:prstGeom>
        </p:spPr>
      </p:pic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4B01251B-0DE7-00B8-B2A9-0ECEF9F784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9" y="4584700"/>
            <a:ext cx="2143512" cy="21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70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ACB981-9353-05D0-DAF1-633C9381D94A}"/>
              </a:ext>
            </a:extLst>
          </p:cNvPr>
          <p:cNvSpPr/>
          <p:nvPr/>
        </p:nvSpPr>
        <p:spPr>
          <a:xfrm>
            <a:off x="5820937" y="5843239"/>
            <a:ext cx="2687443" cy="669073"/>
          </a:xfrm>
          <a:prstGeom prst="rect">
            <a:avLst/>
          </a:prstGeom>
          <a:solidFill>
            <a:srgbClr val="D1D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nline Media 2" title="Math Pirates - LS implementation">
            <a:hlinkClick r:id="" action="ppaction://media"/>
            <a:extLst>
              <a:ext uri="{FF2B5EF4-FFF2-40B4-BE49-F238E27FC236}">
                <a16:creationId xmlns:a16="http://schemas.microsoft.com/office/drawing/2014/main" id="{E96A313B-A44A-8907-5386-549C67B96F3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4284" y="736600"/>
            <a:ext cx="8814118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2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4030" y="2979714"/>
            <a:ext cx="758800" cy="427288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9"/>
          <p:cNvSpPr txBox="1"/>
          <p:nvPr/>
        </p:nvSpPr>
        <p:spPr>
          <a:xfrm>
            <a:off x="5882218" y="3083854"/>
            <a:ext cx="191320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@scientix_eu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57564" y="4224419"/>
            <a:ext cx="432266" cy="43226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9"/>
          <p:cNvSpPr txBox="1"/>
          <p:nvPr/>
        </p:nvSpPr>
        <p:spPr>
          <a:xfrm>
            <a:off x="5753685" y="4256892"/>
            <a:ext cx="313709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Science Teachers in Europe</a:t>
            </a:r>
            <a:endParaRPr/>
          </a:p>
        </p:txBody>
      </p:sp>
      <p:sp>
        <p:nvSpPr>
          <p:cNvPr id="239" name="Google Shape;239;p39"/>
          <p:cNvSpPr/>
          <p:nvPr/>
        </p:nvSpPr>
        <p:spPr>
          <a:xfrm>
            <a:off x="2321820" y="789770"/>
            <a:ext cx="4500360" cy="70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rgbClr val="0177C1"/>
                </a:solidFill>
                <a:latin typeface="Arial"/>
                <a:ea typeface="Arial"/>
                <a:cs typeface="Arial"/>
                <a:sym typeface="Arial"/>
              </a:rPr>
              <a:t>http://scientix.eu</a:t>
            </a:r>
            <a:endParaRPr dirty="0"/>
          </a:p>
        </p:txBody>
      </p:sp>
      <p:pic>
        <p:nvPicPr>
          <p:cNvPr id="240" name="Google Shape;240;p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4223" y="3898841"/>
            <a:ext cx="4624852" cy="139656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1" name="Google Shape;241;p3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4223" y="1957287"/>
            <a:ext cx="4623035" cy="176593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173324B-2F69-5CE2-64D6-1DDB3D50D718}"/>
              </a:ext>
            </a:extLst>
          </p:cNvPr>
          <p:cNvSpPr/>
          <p:nvPr/>
        </p:nvSpPr>
        <p:spPr>
          <a:xfrm>
            <a:off x="5973337" y="5995639"/>
            <a:ext cx="2917443" cy="595661"/>
          </a:xfrm>
          <a:prstGeom prst="rect">
            <a:avLst/>
          </a:prstGeom>
          <a:solidFill>
            <a:srgbClr val="D1D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B2066F-C673-C60E-EB29-534581AADB1D}"/>
              </a:ext>
            </a:extLst>
          </p:cNvPr>
          <p:cNvSpPr/>
          <p:nvPr/>
        </p:nvSpPr>
        <p:spPr>
          <a:xfrm>
            <a:off x="5820937" y="5843239"/>
            <a:ext cx="2687443" cy="669073"/>
          </a:xfrm>
          <a:prstGeom prst="rect">
            <a:avLst/>
          </a:prstGeom>
          <a:solidFill>
            <a:srgbClr val="D1D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2529CEE-358D-2E61-00F2-3F3FAC418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0" y="800100"/>
            <a:ext cx="4197408" cy="47072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CFDC69-A04C-B9AC-63F8-7F58F9279E38}"/>
              </a:ext>
            </a:extLst>
          </p:cNvPr>
          <p:cNvSpPr txBox="1"/>
          <p:nvPr/>
        </p:nvSpPr>
        <p:spPr>
          <a:xfrm>
            <a:off x="469900" y="800100"/>
            <a:ext cx="4622800" cy="4708981"/>
          </a:xfrm>
          <a:prstGeom prst="rect">
            <a:avLst/>
          </a:prstGeom>
          <a:solidFill>
            <a:srgbClr val="C2D6EF"/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sr-Cyrl-RS" b="1" i="0" dirty="0">
                <a:solidFill>
                  <a:srgbClr val="23445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Шта је СТЕМ школска ознака?</a:t>
            </a:r>
            <a:endParaRPr lang="sr-Latn-RS" b="1" i="0" dirty="0">
              <a:solidFill>
                <a:srgbClr val="23445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endParaRPr lang="sr-Cyrl-RS" b="1" i="0" dirty="0">
              <a:solidFill>
                <a:srgbClr val="23445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endParaRPr lang="sr-Cyrl-RS" b="1" i="0" dirty="0">
              <a:solidFill>
                <a:srgbClr val="23445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sr-Cyrl-RS" b="1" i="0" dirty="0">
                <a:solidFill>
                  <a:srgbClr val="23445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Пројекат СТЕМ школске ознаке  лансиран је 2017. године као Ерасмус + пројекат. Има за циљ да европским школама обезбеди:</a:t>
            </a:r>
            <a:endParaRPr lang="sr-Latn-RS" b="1" i="0" dirty="0">
              <a:solidFill>
                <a:srgbClr val="23445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endParaRPr lang="sr-Latn-RS" b="1" dirty="0">
              <a:solidFill>
                <a:srgbClr val="2344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endParaRPr lang="sr-Cyrl-RS" b="1" i="0" dirty="0">
              <a:solidFill>
                <a:srgbClr val="23445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sr-Cyrl-RS" sz="2000" b="1" i="0" dirty="0">
                <a:solidFill>
                  <a:srgbClr val="23445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европску акредитацију и подршку,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sr-Cyrl-RS" sz="2000" b="1" i="0" dirty="0">
              <a:solidFill>
                <a:srgbClr val="23445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sr-Cyrl-RS" sz="2000" b="1" i="0" dirty="0">
                <a:solidFill>
                  <a:srgbClr val="23445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онлајн окружење где наставници, директори школа и школско особље могу да разговарају о својим СТЕМ стратегијама на нивоу школе.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487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BC6326-75F8-2AA2-311C-9DB027222EF8}"/>
              </a:ext>
            </a:extLst>
          </p:cNvPr>
          <p:cNvSpPr/>
          <p:nvPr/>
        </p:nvSpPr>
        <p:spPr>
          <a:xfrm>
            <a:off x="5820937" y="5843239"/>
            <a:ext cx="2687443" cy="669073"/>
          </a:xfrm>
          <a:prstGeom prst="rect">
            <a:avLst/>
          </a:prstGeom>
          <a:solidFill>
            <a:srgbClr val="D1D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05E7A46-DAC1-3BA9-62D1-7C6BD84EDF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56"/>
          <a:stretch/>
        </p:blipFill>
        <p:spPr>
          <a:xfrm>
            <a:off x="668240" y="1248627"/>
            <a:ext cx="7840140" cy="451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63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92EB68-C686-B586-EE66-5E7A5EC0E1C0}"/>
              </a:ext>
            </a:extLst>
          </p:cNvPr>
          <p:cNvSpPr/>
          <p:nvPr/>
        </p:nvSpPr>
        <p:spPr>
          <a:xfrm>
            <a:off x="5820937" y="5843239"/>
            <a:ext cx="2687443" cy="669073"/>
          </a:xfrm>
          <a:prstGeom prst="rect">
            <a:avLst/>
          </a:prstGeom>
          <a:solidFill>
            <a:srgbClr val="D1D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E969BCE-9F69-715D-D955-E536745EB8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26" r="-4463"/>
          <a:stretch/>
        </p:blipFill>
        <p:spPr>
          <a:xfrm>
            <a:off x="1413778" y="26382"/>
            <a:ext cx="7641322" cy="599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57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0CCAB1-AF74-BF44-B782-3161C6FDEB23}"/>
              </a:ext>
            </a:extLst>
          </p:cNvPr>
          <p:cNvSpPr/>
          <p:nvPr/>
        </p:nvSpPr>
        <p:spPr>
          <a:xfrm>
            <a:off x="5820937" y="5843239"/>
            <a:ext cx="2687443" cy="669073"/>
          </a:xfrm>
          <a:prstGeom prst="rect">
            <a:avLst/>
          </a:prstGeom>
          <a:solidFill>
            <a:srgbClr val="D1D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nline Media 2" title="RTS:: Nišlijka Vesela Tanasković u NASA">
            <a:hlinkClick r:id="" action="ppaction://media"/>
            <a:extLst>
              <a:ext uri="{FF2B5EF4-FFF2-40B4-BE49-F238E27FC236}">
                <a16:creationId xmlns:a16="http://schemas.microsoft.com/office/drawing/2014/main" id="{05E96ED7-0FB7-6AB0-E48E-B7CDDD16F32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3200" y="906495"/>
            <a:ext cx="8737600" cy="493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8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8C4D4E-A9F6-533A-FA04-598CEA347E69}"/>
              </a:ext>
            </a:extLst>
          </p:cNvPr>
          <p:cNvSpPr/>
          <p:nvPr/>
        </p:nvSpPr>
        <p:spPr>
          <a:xfrm>
            <a:off x="5820937" y="5843239"/>
            <a:ext cx="2687443" cy="669073"/>
          </a:xfrm>
          <a:prstGeom prst="rect">
            <a:avLst/>
          </a:prstGeom>
          <a:solidFill>
            <a:srgbClr val="D1D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239;p39">
            <a:extLst>
              <a:ext uri="{FF2B5EF4-FFF2-40B4-BE49-F238E27FC236}">
                <a16:creationId xmlns:a16="http://schemas.microsoft.com/office/drawing/2014/main" id="{9253C64A-53B5-DE55-36A1-6DDE7DC7EA88}"/>
              </a:ext>
            </a:extLst>
          </p:cNvPr>
          <p:cNvSpPr/>
          <p:nvPr/>
        </p:nvSpPr>
        <p:spPr>
          <a:xfrm>
            <a:off x="3274320" y="1970870"/>
            <a:ext cx="4500360" cy="425213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4000" b="1" dirty="0">
                <a:solidFill>
                  <a:srgbClr val="0177C1"/>
                </a:solidFill>
                <a:latin typeface="Arial"/>
                <a:cs typeface="Arial"/>
                <a:sym typeface="Arial"/>
              </a:rPr>
              <a:t>Питања?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Cyrl-RS" sz="4000" b="1" dirty="0">
              <a:solidFill>
                <a:srgbClr val="0177C1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Cyrl-RS" sz="4000" b="1" dirty="0">
              <a:solidFill>
                <a:srgbClr val="0177C1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7513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35" y="539640"/>
            <a:ext cx="9144000" cy="47991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2"/>
          <p:cNvSpPr/>
          <p:nvPr/>
        </p:nvSpPr>
        <p:spPr>
          <a:xfrm>
            <a:off x="4680000" y="55440"/>
            <a:ext cx="4500360" cy="700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/>
          <a:lstStyle/>
          <a:p>
            <a:pPr>
              <a:spcBef>
                <a:spcPts val="448"/>
              </a:spcBef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BE" sz="4000" b="1" dirty="0">
                <a:solidFill>
                  <a:srgbClr val="0177C1"/>
                </a:solidFill>
                <a:latin typeface="Arial" pitchFamily="18"/>
                <a:ea typeface="ヒラギノ角ゴ ProN W3" pitchFamily="2"/>
                <a:cs typeface="ヒラギノ角ゴ ProN W3" pitchFamily="2"/>
              </a:rPr>
              <a:t>http://scientix.eu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9A5EE3-EA35-933F-D80C-CEDC4D5E7AF8}"/>
              </a:ext>
            </a:extLst>
          </p:cNvPr>
          <p:cNvSpPr/>
          <p:nvPr/>
        </p:nvSpPr>
        <p:spPr>
          <a:xfrm>
            <a:off x="5820937" y="5843239"/>
            <a:ext cx="2687443" cy="669073"/>
          </a:xfrm>
          <a:prstGeom prst="rect">
            <a:avLst/>
          </a:prstGeom>
          <a:solidFill>
            <a:srgbClr val="D1D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90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2E0367-F6EB-44B3-A6A8-3C6AAEC6DA7F}"/>
              </a:ext>
            </a:extLst>
          </p:cNvPr>
          <p:cNvSpPr txBox="1"/>
          <p:nvPr/>
        </p:nvSpPr>
        <p:spPr>
          <a:xfrm>
            <a:off x="549633" y="756535"/>
            <a:ext cx="8371343" cy="4893647"/>
          </a:xfrm>
          <a:prstGeom prst="rect">
            <a:avLst/>
          </a:prstGeom>
          <a:solidFill>
            <a:srgbClr val="C2D6EF"/>
          </a:solidFill>
        </p:spPr>
        <p:txBody>
          <a:bodyPr wrap="square" rtlCol="0">
            <a:spAutoFit/>
          </a:bodyPr>
          <a:lstStyle/>
          <a:p>
            <a:pPr algn="l"/>
            <a:r>
              <a:rPr lang="ru-RU" sz="24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Опис пројекта</a:t>
            </a:r>
            <a:endParaRPr lang="sr-Latn-RS" sz="2400" b="1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b="1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Пројекат </a:t>
            </a:r>
            <a:r>
              <a:rPr lang="ru-RU" sz="24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Scientix </a:t>
            </a:r>
            <a:r>
              <a:rPr lang="ru-RU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 на првом месту </a:t>
            </a:r>
            <a:r>
              <a:rPr lang="sr-Cyrl-RS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намење</a:t>
            </a:r>
            <a:r>
              <a:rPr lang="sr-Cyrl-R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sr-Cyrl-RS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наставницима који предају СТЕМ области (енгл. </a:t>
            </a:r>
            <a:r>
              <a:rPr lang="ru-RU" sz="24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STEM –</a:t>
            </a:r>
            <a:r>
              <a:rPr lang="ru-RU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наука, технологија, инжењерство и математика), подржавајући и промовишући њихов рад преко своје онлајн платформе која је креирана како би професионалци у области образовања из Европе и читавог света могли да сарађују и размењују идеје и искуства.</a:t>
            </a:r>
            <a:endParaRPr lang="sr-Latn-RS" sz="240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sr-Latn-RS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Истовремено, </a:t>
            </a:r>
            <a:r>
              <a:rPr lang="ru-RU" sz="24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Scientix</a:t>
            </a:r>
            <a:r>
              <a:rPr lang="ru-RU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мрежа је окупила и велики број министарстава образовања како би се утицало на креирање образовних политика и трансформацију образовања у складу са општим развојем европског друштва.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51EC35-37B1-E7D3-E086-B265A0A7CFB8}"/>
              </a:ext>
            </a:extLst>
          </p:cNvPr>
          <p:cNvSpPr/>
          <p:nvPr/>
        </p:nvSpPr>
        <p:spPr>
          <a:xfrm>
            <a:off x="5820937" y="5843239"/>
            <a:ext cx="2687443" cy="669073"/>
          </a:xfrm>
          <a:prstGeom prst="rect">
            <a:avLst/>
          </a:prstGeom>
          <a:solidFill>
            <a:srgbClr val="D1D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19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B497BB-3F92-6520-CC01-D7B51C817852}"/>
              </a:ext>
            </a:extLst>
          </p:cNvPr>
          <p:cNvSpPr txBox="1"/>
          <p:nvPr/>
        </p:nvSpPr>
        <p:spPr>
          <a:xfrm>
            <a:off x="484339" y="778570"/>
            <a:ext cx="8358578" cy="4985980"/>
          </a:xfrm>
          <a:prstGeom prst="rect">
            <a:avLst/>
          </a:prstGeom>
          <a:solidFill>
            <a:srgbClr val="C2D6EF"/>
          </a:solidFill>
        </p:spPr>
        <p:txBody>
          <a:bodyPr wrap="square" rtlCol="0">
            <a:spAutoFit/>
          </a:bodyPr>
          <a:lstStyle/>
          <a:p>
            <a:pPr algn="l"/>
            <a:r>
              <a:rPr lang="ru-RU" sz="20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Улога ЦПН-а</a:t>
            </a:r>
            <a:endParaRPr lang="sr-Latn-RS" sz="2000" b="1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b="1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Центар од 2017. године има улогу Националне контакт тачке пројекта</a:t>
            </a:r>
            <a:r>
              <a:rPr lang="ru-RU" sz="20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Scientix</a:t>
            </a:r>
            <a:r>
              <a:rPr lang="ru-RU" sz="20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за Србију и трајаће до децембра 2022. </a:t>
            </a:r>
            <a:endParaRPr lang="sr-Latn-RS" sz="200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улога Центра је да буде тачка окупљања СТЕМ наставника пружајући им прилику и подршку за професионални развој, размену искустава и идеја и повезивање локалних иницијатива са активностима на националном и европским нивоу.</a:t>
            </a:r>
            <a:endParaRPr lang="sr-Latn-RS" sz="200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Осим наведеног, улога ЦПН-а као националне контакт тачке је и сарадња са надлежним министарством на унапређењу СТЕМ наставе у школама. </a:t>
            </a:r>
            <a:endParaRPr lang="sr-Latn-RS" sz="200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sr-Latn-RS" sz="200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Заједно са 30 одабраних амбасадора – наставника из Србије, ЦПН ће организовати радионице, презентације и конференције на којима ће се промовисати нови педагошки приступи и ресурси који наставницима могу бити од користи у настави.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181B1B-A379-FF30-FCFE-C79747C2125E}"/>
              </a:ext>
            </a:extLst>
          </p:cNvPr>
          <p:cNvSpPr/>
          <p:nvPr/>
        </p:nvSpPr>
        <p:spPr>
          <a:xfrm>
            <a:off x="5820937" y="5843239"/>
            <a:ext cx="2687443" cy="669073"/>
          </a:xfrm>
          <a:prstGeom prst="rect">
            <a:avLst/>
          </a:prstGeom>
          <a:solidFill>
            <a:srgbClr val="D1D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7FC2A6-9F47-08C1-1108-C5F19E679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042" y="-139430"/>
            <a:ext cx="2442958" cy="143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72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641E34-B2D9-3364-0374-7170D36DDB66}"/>
              </a:ext>
            </a:extLst>
          </p:cNvPr>
          <p:cNvSpPr/>
          <p:nvPr/>
        </p:nvSpPr>
        <p:spPr>
          <a:xfrm>
            <a:off x="5820937" y="5843239"/>
            <a:ext cx="2687443" cy="669073"/>
          </a:xfrm>
          <a:prstGeom prst="rect">
            <a:avLst/>
          </a:prstGeom>
          <a:solidFill>
            <a:srgbClr val="D1D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668881-3744-957C-AC56-D448C0B80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954" y="208797"/>
            <a:ext cx="6404867" cy="606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21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/>
        </p:nvSpPr>
        <p:spPr>
          <a:xfrm>
            <a:off x="2842054" y="1025611"/>
            <a:ext cx="317568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Projekti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B6C986-5DE4-AA89-8981-EB65A7955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796" y="746117"/>
            <a:ext cx="7955304" cy="53657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7D5F59-81EF-A43C-7802-2D239205BFD1}"/>
              </a:ext>
            </a:extLst>
          </p:cNvPr>
          <p:cNvSpPr/>
          <p:nvPr/>
        </p:nvSpPr>
        <p:spPr>
          <a:xfrm>
            <a:off x="5820937" y="5843239"/>
            <a:ext cx="2687443" cy="669073"/>
          </a:xfrm>
          <a:prstGeom prst="rect">
            <a:avLst/>
          </a:prstGeom>
          <a:solidFill>
            <a:srgbClr val="D1D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897965-B0C7-9F70-61B8-D1D13129A653}"/>
              </a:ext>
            </a:extLst>
          </p:cNvPr>
          <p:cNvSpPr/>
          <p:nvPr/>
        </p:nvSpPr>
        <p:spPr>
          <a:xfrm>
            <a:off x="5758079" y="5900729"/>
            <a:ext cx="2687443" cy="669073"/>
          </a:xfrm>
          <a:prstGeom prst="rect">
            <a:avLst/>
          </a:prstGeom>
          <a:solidFill>
            <a:srgbClr val="D1D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Google Shape;8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2732" y="288198"/>
            <a:ext cx="7160419" cy="545173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5BBF33-4B7E-555C-6F04-6F0ADF16F062}"/>
              </a:ext>
            </a:extLst>
          </p:cNvPr>
          <p:cNvSpPr/>
          <p:nvPr/>
        </p:nvSpPr>
        <p:spPr>
          <a:xfrm>
            <a:off x="5758079" y="5900729"/>
            <a:ext cx="2687443" cy="669073"/>
          </a:xfrm>
          <a:prstGeom prst="rect">
            <a:avLst/>
          </a:prstGeom>
          <a:solidFill>
            <a:srgbClr val="D1D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" name="Google Shape;10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9704" y="531339"/>
            <a:ext cx="4788681" cy="534018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07" name="Google Shape;107;p16"/>
          <p:cNvSpPr txBox="1"/>
          <p:nvPr/>
        </p:nvSpPr>
        <p:spPr>
          <a:xfrm>
            <a:off x="753762" y="2347784"/>
            <a:ext cx="245899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Geografija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4976DA-42E4-075F-8C8C-0E3888445182}"/>
              </a:ext>
            </a:extLst>
          </p:cNvPr>
          <p:cNvSpPr/>
          <p:nvPr/>
        </p:nvSpPr>
        <p:spPr>
          <a:xfrm>
            <a:off x="5820937" y="5843239"/>
            <a:ext cx="2687443" cy="669073"/>
          </a:xfrm>
          <a:prstGeom prst="rect">
            <a:avLst/>
          </a:prstGeom>
          <a:solidFill>
            <a:srgbClr val="D1D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67207" y="0"/>
            <a:ext cx="2276376" cy="5979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474" y="970671"/>
            <a:ext cx="6599140" cy="448919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04A80D44CF8E4CA6523EF81EDB643B" ma:contentTypeVersion="45" ma:contentTypeDescription="Create a new document." ma:contentTypeScope="" ma:versionID="32585736bd81ab7687b04990653f11b8">
  <xsd:schema xmlns:xsd="http://www.w3.org/2001/XMLSchema" xmlns:xs="http://www.w3.org/2001/XMLSchema" xmlns:p="http://schemas.microsoft.com/office/2006/metadata/properties" xmlns:ns1="http://schemas.microsoft.com/sharepoint/v3" xmlns:ns2="f71a82e9-6e7c-42e0-9e82-8aeef2368e32" targetNamespace="http://schemas.microsoft.com/office/2006/metadata/properties" ma:root="true" ma:fieldsID="ce0207e53f1f299c44c6f13a1dd38318" ns1:_="" ns2:_="">
    <xsd:import namespace="http://schemas.microsoft.com/sharepoint/v3"/>
    <xsd:import namespace="f71a82e9-6e7c-42e0-9e82-8aeef2368e32"/>
    <xsd:element name="properties">
      <xsd:complexType>
        <xsd:sequence>
          <xsd:element name="documentManagement">
            <xsd:complexType>
              <xsd:all>
                <xsd:element ref="ns2:Update_x0020_Schedule" minOccurs="0"/>
                <xsd:element ref="ns2:Document_x0020_Owner" minOccurs="0"/>
                <xsd:element ref="ns2:Expiration_x0020_Date0" minOccurs="0"/>
                <xsd:element ref="ns2:Link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3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1a82e9-6e7c-42e0-9e82-8aeef2368e32" elementFormDefault="qualified">
    <xsd:import namespace="http://schemas.microsoft.com/office/2006/documentManagement/types"/>
    <xsd:import namespace="http://schemas.microsoft.com/office/infopath/2007/PartnerControls"/>
    <xsd:element name="Update_x0020_Schedule" ma:index="8" nillable="true" ma:displayName="Update Schedule" ma:default="Select:" ma:format="Dropdown" ma:internalName="Update_x0020_Schedule">
      <xsd:simpleType>
        <xsd:restriction base="dms:Choice">
          <xsd:enumeration value="Select:"/>
          <xsd:enumeration value="Quarterly"/>
          <xsd:enumeration value="Semi-annual"/>
          <xsd:enumeration value="Annual"/>
        </xsd:restriction>
      </xsd:simpleType>
    </xsd:element>
    <xsd:element name="Document_x0020_Owner" ma:index="9" nillable="true" ma:displayName="Document Owner" ma:list="UserInfo" ma:SharePointGroup="0" ma:internalName="Document_x0020_Owner" ma:showField="EMail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piration_x0020_Date0" ma:index="10" nillable="true" ma:displayName="Expiration Date" ma:format="DateOnly" ma:internalName="Expiration_x0020_Date0">
      <xsd:simpleType>
        <xsd:restriction base="dms:DateTime"/>
      </xsd:simpleType>
    </xsd:element>
    <xsd:element name="Link" ma:index="11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pdate_x0020_Schedule xmlns="f71a82e9-6e7c-42e0-9e82-8aeef2368e32">Annual</Update_x0020_Schedule>
    <Expiration_x0020_Date0 xmlns="f71a82e9-6e7c-42e0-9e82-8aeef2368e32">2014-01-07T08:00:00+00:00</Expiration_x0020_Date0>
    <Document_x0020_Owner xmlns="f71a82e9-6e7c-42e0-9e82-8aeef2368e32">
      <UserInfo>
        <DisplayName>Parikh, Jyoti N</DisplayName>
        <AccountId>21</AccountId>
        <AccountType/>
      </UserInfo>
    </Document_x0020_Owner>
    <Link xmlns="f71a82e9-6e7c-42e0-9e82-8aeef2368e32">
      <Url xsi:nil="true"/>
      <Description xsi:nil="true"/>
    </Link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PolicyDirtyBag xmlns="microsoft.office.server.policy.changes">
  <Microsoft.Office.RecordsManagement.PolicyFeatures.Expiration op="Delete"/>
</PolicyDirtyBag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D287433-EA0C-4F36-9535-9D4F35EC5A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71a82e9-6e7c-42e0-9e82-8aeef2368e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2721DF-2BB7-4C2B-8CBA-FA83B9C9AC70}">
  <ds:schemaRefs>
    <ds:schemaRef ds:uri="http://schemas.microsoft.com/office/2006/metadata/properties"/>
    <ds:schemaRef ds:uri="http://schemas.microsoft.com/office/infopath/2007/PartnerControls"/>
    <ds:schemaRef ds:uri="f71a82e9-6e7c-42e0-9e82-8aeef2368e32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531080F7-1CAE-4267-B58C-51C414AD59EA}">
  <ds:schemaRefs>
    <ds:schemaRef ds:uri="microsoft.office.server.policy.changes"/>
  </ds:schemaRefs>
</ds:datastoreItem>
</file>

<file path=customXml/itemProps4.xml><?xml version="1.0" encoding="utf-8"?>
<ds:datastoreItem xmlns:ds="http://schemas.openxmlformats.org/officeDocument/2006/customXml" ds:itemID="{5F022738-F492-4B85-B63E-2E16042E086C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ED1EBD37-B39F-4123-BE21-D58D3621F1E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12-545_Education-PPT-template_r00.potx</Template>
  <TotalTime>5082</TotalTime>
  <Words>293</Words>
  <Application>Microsoft Office PowerPoint</Application>
  <PresentationFormat>On-screen Show (4:3)</PresentationFormat>
  <Paragraphs>33</Paragraphs>
  <Slides>19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Bold</vt:lpstr>
      <vt:lpstr>Calibri</vt:lpstr>
      <vt:lpstr>Times New Roman</vt:lpstr>
      <vt:lpstr>Default</vt:lpstr>
      <vt:lpstr>Title1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Editable Intel® Education powerpoint template</dc:title>
  <dc:creator>Peter</dc:creator>
  <cp:lastModifiedBy>Ана Живковић</cp:lastModifiedBy>
  <cp:revision>447</cp:revision>
  <cp:lastPrinted>2012-12-19T19:03:25Z</cp:lastPrinted>
  <dcterms:created xsi:type="dcterms:W3CDTF">2011-09-21T21:32:16Z</dcterms:created>
  <dcterms:modified xsi:type="dcterms:W3CDTF">2022-08-25T19:36:13Z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0x0101007404A80D44CF8E4CA6523EF81EDB643B</vt:lpwstr>
  </property>
  <property fmtid="{D5CDD505-2E9C-101B-9397-08002B2CF9AE}" pid="3" name="ItemRetentionFormula">
    <vt:lpwstr/>
  </property>
  <property fmtid="{D5CDD505-2E9C-101B-9397-08002B2CF9AE}" pid="4" name="_dlc_policyId">
    <vt:lpwstr/>
  </property>
  <property fmtid="{D5CDD505-2E9C-101B-9397-08002B2CF9AE}" pid="5" name="_dlc_DocIdItemGuid">
    <vt:lpwstr>ae7fac2a-9446-419c-a5c3-e772b28455d3</vt:lpwstr>
  </property>
  <property fmtid="{D5CDD505-2E9C-101B-9397-08002B2CF9AE}" pid="6" name="_dlc_DocId">
    <vt:lpwstr>4E32A3N3VKVZ-5-569</vt:lpwstr>
  </property>
  <property fmtid="{D5CDD505-2E9C-101B-9397-08002B2CF9AE}" pid="7" name="_dlc_DocIdUrl">
    <vt:lpwstr>https://sharepoint.amr.ith.intel.com/sites/MrktToolkit/_layouts/DocIdRedir.aspx?ID=4E32A3N3VKVZ-5-569, 4E32A3N3VKVZ-5-569</vt:lpwstr>
  </property>
</Properties>
</file>